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notesSlides/notesSlide6.xml" ContentType="application/vnd.openxmlformats-officedocument.presentationml.notesSlide+xml"/>
  <Override PartName="/ppt/tags/tag11.xml" ContentType="application/vnd.openxmlformats-officedocument.presentationml.tags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notesSlides/notesSlide8.xml" ContentType="application/vnd.openxmlformats-officedocument.presentationml.notesSlide+xml"/>
  <Override PartName="/ppt/tags/tag13.xml" ContentType="application/vnd.openxmlformats-officedocument.presentationml.tags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notesSlides/notesSlide10.xml" ContentType="application/vnd.openxmlformats-officedocument.presentationml.notesSlide+xml"/>
  <Override PartName="/ppt/tags/tag15.xml" ContentType="application/vnd.openxmlformats-officedocument.presentationml.tags+xml"/>
  <Override PartName="/ppt/notesSlides/notesSlide11.xml" ContentType="application/vnd.openxmlformats-officedocument.presentationml.notesSlide+xml"/>
  <Override PartName="/ppt/tags/tag16.xml" ContentType="application/vnd.openxmlformats-officedocument.presentationml.tags+xml"/>
  <Override PartName="/ppt/notesSlides/notesSlide12.xml" ContentType="application/vnd.openxmlformats-officedocument.presentationml.notesSlide+xml"/>
  <Override PartName="/ppt/tags/tag17.xml" ContentType="application/vnd.openxmlformats-officedocument.presentationml.tags+xml"/>
  <Override PartName="/ppt/notesSlides/notesSlide13.xml" ContentType="application/vnd.openxmlformats-officedocument.presentationml.notesSlide+xml"/>
  <Override PartName="/ppt/tags/tag18.xml" ContentType="application/vnd.openxmlformats-officedocument.presentationml.tags+xml"/>
  <Override PartName="/ppt/notesSlides/notesSlide14.xml" ContentType="application/vnd.openxmlformats-officedocument.presentationml.notesSlide+xml"/>
  <Override PartName="/ppt/tags/tag19.xml" ContentType="application/vnd.openxmlformats-officedocument.presentationml.tags+xml"/>
  <Override PartName="/ppt/notesSlides/notesSlide15.xml" ContentType="application/vnd.openxmlformats-officedocument.presentationml.notesSlide+xml"/>
  <Override PartName="/ppt/tags/tag20.xml" ContentType="application/vnd.openxmlformats-officedocument.presentationml.tags+xml"/>
  <Override PartName="/ppt/notesSlides/notesSlide16.xml" ContentType="application/vnd.openxmlformats-officedocument.presentationml.notesSlide+xml"/>
  <Override PartName="/ppt/tags/tag21.xml" ContentType="application/vnd.openxmlformats-officedocument.presentationml.tags+xml"/>
  <Override PartName="/ppt/notesSlides/notesSlide17.xml" ContentType="application/vnd.openxmlformats-officedocument.presentationml.notesSlide+xml"/>
  <Override PartName="/ppt/tags/tag22.xml" ContentType="application/vnd.openxmlformats-officedocument.presentationml.tags+xml"/>
  <Override PartName="/ppt/notesSlides/notesSlide18.xml" ContentType="application/vnd.openxmlformats-officedocument.presentationml.notesSlide+xml"/>
  <Override PartName="/ppt/tags/tag23.xml" ContentType="application/vnd.openxmlformats-officedocument.presentationml.tags+xml"/>
  <Override PartName="/ppt/notesSlides/notesSlide19.xml" ContentType="application/vnd.openxmlformats-officedocument.presentationml.notesSlide+xml"/>
  <Override PartName="/ppt/tags/tag24.xml" ContentType="application/vnd.openxmlformats-officedocument.presentationml.tags+xml"/>
  <Override PartName="/ppt/notesSlides/notesSlide20.xml" ContentType="application/vnd.openxmlformats-officedocument.presentationml.notesSlide+xml"/>
  <Override PartName="/ppt/tags/tag25.xml" ContentType="application/vnd.openxmlformats-officedocument.presentationml.tags+xml"/>
  <Override PartName="/ppt/notesSlides/notesSlide21.xml" ContentType="application/vnd.openxmlformats-officedocument.presentationml.notesSlide+xml"/>
  <Override PartName="/ppt/tags/tag26.xml" ContentType="application/vnd.openxmlformats-officedocument.presentationml.tags+xml"/>
  <Override PartName="/ppt/notesSlides/notesSlide22.xml" ContentType="application/vnd.openxmlformats-officedocument.presentationml.notesSlide+xml"/>
  <Override PartName="/ppt/tags/tag27.xml" ContentType="application/vnd.openxmlformats-officedocument.presentationml.tags+xml"/>
  <Override PartName="/ppt/notesSlides/notesSlide23.xml" ContentType="application/vnd.openxmlformats-officedocument.presentationml.notesSlide+xml"/>
  <Override PartName="/ppt/tags/tag28.xml" ContentType="application/vnd.openxmlformats-officedocument.presentationml.tags+xml"/>
  <Override PartName="/ppt/notesSlides/notesSlide24.xml" ContentType="application/vnd.openxmlformats-officedocument.presentationml.notesSlide+xml"/>
  <Override PartName="/ppt/tags/tag29.xml" ContentType="application/vnd.openxmlformats-officedocument.presentationml.tags+xml"/>
  <Override PartName="/ppt/notesSlides/notesSlide25.xml" ContentType="application/vnd.openxmlformats-officedocument.presentationml.notesSlide+xml"/>
  <Override PartName="/ppt/tags/tag30.xml" ContentType="application/vnd.openxmlformats-officedocument.presentationml.tags+xml"/>
  <Override PartName="/ppt/notesSlides/notesSlide26.xml" ContentType="application/vnd.openxmlformats-officedocument.presentationml.notesSlide+xml"/>
  <Override PartName="/ppt/tags/tag31.xml" ContentType="application/vnd.openxmlformats-officedocument.presentationml.tags+xml"/>
  <Override PartName="/ppt/notesSlides/notesSlide27.xml" ContentType="application/vnd.openxmlformats-officedocument.presentationml.notesSlide+xml"/>
  <Override PartName="/ppt/tags/tag32.xml" ContentType="application/vnd.openxmlformats-officedocument.presentationml.tags+xml"/>
  <Override PartName="/ppt/notesSlides/notesSlide28.xml" ContentType="application/vnd.openxmlformats-officedocument.presentationml.notesSlide+xml"/>
  <Override PartName="/ppt/tags/tag33.xml" ContentType="application/vnd.openxmlformats-officedocument.presentationml.tags+xml"/>
  <Override PartName="/ppt/notesSlides/notesSlide29.xml" ContentType="application/vnd.openxmlformats-officedocument.presentationml.notesSlide+xml"/>
  <Override PartName="/ppt/tags/tag34.xml" ContentType="application/vnd.openxmlformats-officedocument.presentationml.tags+xml"/>
  <Override PartName="/ppt/notesSlides/notesSlide30.xml" ContentType="application/vnd.openxmlformats-officedocument.presentationml.notesSlide+xml"/>
  <Override PartName="/ppt/tags/tag35.xml" ContentType="application/vnd.openxmlformats-officedocument.presentationml.tags+xml"/>
  <Override PartName="/ppt/notesSlides/notesSlide31.xml" ContentType="application/vnd.openxmlformats-officedocument.presentationml.notesSlide+xml"/>
  <Override PartName="/ppt/tags/tag36.xml" ContentType="application/vnd.openxmlformats-officedocument.presentationml.tags+xml"/>
  <Override PartName="/ppt/notesSlides/notesSlide32.xml" ContentType="application/vnd.openxmlformats-officedocument.presentationml.notesSlide+xml"/>
  <Override PartName="/ppt/tags/tag37.xml" ContentType="application/vnd.openxmlformats-officedocument.presentationml.tags+xml"/>
  <Override PartName="/ppt/notesSlides/notesSlide33.xml" ContentType="application/vnd.openxmlformats-officedocument.presentationml.notesSlide+xml"/>
  <Override PartName="/ppt/tags/tag38.xml" ContentType="application/vnd.openxmlformats-officedocument.presentationml.tags+xml"/>
  <Override PartName="/ppt/notesSlides/notesSlide34.xml" ContentType="application/vnd.openxmlformats-officedocument.presentationml.notesSlide+xml"/>
  <Override PartName="/ppt/tags/tag39.xml" ContentType="application/vnd.openxmlformats-officedocument.presentationml.tags+xml"/>
  <Override PartName="/ppt/notesSlides/notesSlide35.xml" ContentType="application/vnd.openxmlformats-officedocument.presentationml.notesSlide+xml"/>
  <Override PartName="/ppt/tags/tag40.xml" ContentType="application/vnd.openxmlformats-officedocument.presentationml.tags+xml"/>
  <Override PartName="/ppt/notesSlides/notesSlide36.xml" ContentType="application/vnd.openxmlformats-officedocument.presentationml.notesSlide+xml"/>
  <Override PartName="/ppt/tags/tag41.xml" ContentType="application/vnd.openxmlformats-officedocument.presentationml.tags+xml"/>
  <Override PartName="/ppt/notesSlides/notesSlide37.xml" ContentType="application/vnd.openxmlformats-officedocument.presentationml.notesSlide+xml"/>
  <Override PartName="/ppt/tags/tag42.xml" ContentType="application/vnd.openxmlformats-officedocument.presentationml.tags+xml"/>
  <Override PartName="/ppt/notesSlides/notesSlide38.xml" ContentType="application/vnd.openxmlformats-officedocument.presentationml.notesSlide+xml"/>
  <Override PartName="/ppt/tags/tag43.xml" ContentType="application/vnd.openxmlformats-officedocument.presentationml.tags+xml"/>
  <Override PartName="/ppt/notesSlides/notesSlide39.xml" ContentType="application/vnd.openxmlformats-officedocument.presentationml.notesSlide+xml"/>
  <Override PartName="/ppt/tags/tag44.xml" ContentType="application/vnd.openxmlformats-officedocument.presentationml.tags+xml"/>
  <Override PartName="/ppt/notesSlides/notesSlide40.xml" ContentType="application/vnd.openxmlformats-officedocument.presentationml.notesSlide+xml"/>
  <Override PartName="/ppt/tags/tag45.xml" ContentType="application/vnd.openxmlformats-officedocument.presentationml.tags+xml"/>
  <Override PartName="/ppt/notesSlides/notesSlide41.xml" ContentType="application/vnd.openxmlformats-officedocument.presentationml.notesSlide+xml"/>
  <Override PartName="/ppt/tags/tag46.xml" ContentType="application/vnd.openxmlformats-officedocument.presentationml.tags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2" r:id="rId10"/>
    <p:sldId id="265" r:id="rId11"/>
    <p:sldId id="269" r:id="rId12"/>
    <p:sldId id="270" r:id="rId13"/>
    <p:sldId id="266" r:id="rId14"/>
    <p:sldId id="271" r:id="rId15"/>
    <p:sldId id="267" r:id="rId16"/>
    <p:sldId id="272" r:id="rId17"/>
    <p:sldId id="268" r:id="rId18"/>
    <p:sldId id="273" r:id="rId19"/>
    <p:sldId id="277" r:id="rId20"/>
    <p:sldId id="278" r:id="rId21"/>
    <p:sldId id="276" r:id="rId22"/>
    <p:sldId id="279" r:id="rId23"/>
    <p:sldId id="275" r:id="rId24"/>
    <p:sldId id="280" r:id="rId25"/>
    <p:sldId id="274" r:id="rId26"/>
    <p:sldId id="281" r:id="rId27"/>
    <p:sldId id="282" r:id="rId28"/>
    <p:sldId id="286" r:id="rId29"/>
    <p:sldId id="284" r:id="rId30"/>
    <p:sldId id="287" r:id="rId31"/>
    <p:sldId id="285" r:id="rId32"/>
    <p:sldId id="288" r:id="rId33"/>
    <p:sldId id="283" r:id="rId34"/>
    <p:sldId id="289" r:id="rId35"/>
    <p:sldId id="291" r:id="rId36"/>
    <p:sldId id="294" r:id="rId37"/>
    <p:sldId id="292" r:id="rId38"/>
    <p:sldId id="295" r:id="rId39"/>
    <p:sldId id="293" r:id="rId40"/>
    <p:sldId id="296" r:id="rId41"/>
    <p:sldId id="290" r:id="rId42"/>
    <p:sldId id="297" r:id="rId43"/>
  </p:sldIdLst>
  <p:sldSz cx="12192000" cy="6858000"/>
  <p:notesSz cx="6858000" cy="9144000"/>
  <p:custDataLst>
    <p:tags r:id="rId4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5190"/>
    <a:srgbClr val="3864B2"/>
    <a:srgbClr val="0F36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45" autoAdjust="0"/>
    <p:restoredTop sz="96323" autoAdjust="0"/>
  </p:normalViewPr>
  <p:slideViewPr>
    <p:cSldViewPr snapToGrid="0">
      <p:cViewPr varScale="1">
        <p:scale>
          <a:sx n="122" d="100"/>
          <a:sy n="122" d="100"/>
        </p:scale>
        <p:origin x="42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E405C8-7EFE-4B15-807D-7765AE454758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0661A-DBC5-460F-8DD8-4E346A31B1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558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6700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1293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1481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7209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1870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4714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9856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58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5068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4484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602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3611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1061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7315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9066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59906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50865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1569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24898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7299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72426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103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29562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14321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38675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05979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56116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8085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49448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21411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46393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59909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540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40049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44449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91628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925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1939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5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3045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2118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594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436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891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159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2175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Управляющая кнопка: настраиваемая 5">
            <a:hlinkClick r:id="" action="ppaction://hlinkshowjump?jump=nextslide" highlightClick="1"/>
          </p:cNvPr>
          <p:cNvSpPr/>
          <p:nvPr userDrawn="1"/>
        </p:nvSpPr>
        <p:spPr>
          <a:xfrm>
            <a:off x="4160939" y="2952925"/>
            <a:ext cx="2910980" cy="101506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ОТВЕТ</a:t>
            </a:r>
            <a:endParaRPr lang="ru-RU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492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0249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81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291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672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772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623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204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201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5DBFB-DE8D-4744-928A-4B216267F296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450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4.xml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5.xml"/><Relationship Id="rId5" Type="http://schemas.openxmlformats.org/officeDocument/2006/relationships/slide" Target="slide1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6.xml"/><Relationship Id="rId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7.xml"/><Relationship Id="rId5" Type="http://schemas.openxmlformats.org/officeDocument/2006/relationships/slide" Target="slide14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8.xml"/><Relationship Id="rId4" Type="http://schemas.openxmlformats.org/officeDocument/2006/relationships/slide" Target="slid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9.xml"/><Relationship Id="rId5" Type="http://schemas.openxmlformats.org/officeDocument/2006/relationships/slide" Target="slide16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0.xml"/><Relationship Id="rId4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1.xml"/><Relationship Id="rId5" Type="http://schemas.openxmlformats.org/officeDocument/2006/relationships/slide" Target="slide18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2.xml"/><Relationship Id="rId4" Type="http://schemas.openxmlformats.org/officeDocument/2006/relationships/slide" Target="slid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3.xml"/><Relationship Id="rId5" Type="http://schemas.openxmlformats.org/officeDocument/2006/relationships/slide" Target="slide20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5.xml"/><Relationship Id="rId13" Type="http://schemas.openxmlformats.org/officeDocument/2006/relationships/slide" Target="slide37.xml"/><Relationship Id="rId18" Type="http://schemas.openxmlformats.org/officeDocument/2006/relationships/slide" Target="slide39.xml"/><Relationship Id="rId3" Type="http://schemas.openxmlformats.org/officeDocument/2006/relationships/notesSlide" Target="../notesSlides/notesSlide2.xml"/><Relationship Id="rId21" Type="http://schemas.openxmlformats.org/officeDocument/2006/relationships/slide" Target="slide25.xml"/><Relationship Id="rId7" Type="http://schemas.openxmlformats.org/officeDocument/2006/relationships/slide" Target="slide27.xml"/><Relationship Id="rId12" Type="http://schemas.openxmlformats.org/officeDocument/2006/relationships/slide" Target="slide29.xml"/><Relationship Id="rId17" Type="http://schemas.openxmlformats.org/officeDocument/2006/relationships/slide" Target="slide31.xml"/><Relationship Id="rId2" Type="http://schemas.openxmlformats.org/officeDocument/2006/relationships/slideLayout" Target="../slideLayouts/slideLayout2.xml"/><Relationship Id="rId16" Type="http://schemas.openxmlformats.org/officeDocument/2006/relationships/slide" Target="slide23.xml"/><Relationship Id="rId20" Type="http://schemas.openxmlformats.org/officeDocument/2006/relationships/slide" Target="slide17.xml"/><Relationship Id="rId1" Type="http://schemas.openxmlformats.org/officeDocument/2006/relationships/tags" Target="../tags/tag6.xml"/><Relationship Id="rId6" Type="http://schemas.openxmlformats.org/officeDocument/2006/relationships/slide" Target="slide19.xml"/><Relationship Id="rId11" Type="http://schemas.openxmlformats.org/officeDocument/2006/relationships/slide" Target="slide21.xml"/><Relationship Id="rId24" Type="http://schemas.openxmlformats.org/officeDocument/2006/relationships/slide" Target="slide41.xml"/><Relationship Id="rId5" Type="http://schemas.openxmlformats.org/officeDocument/2006/relationships/slide" Target="slide11.xml"/><Relationship Id="rId15" Type="http://schemas.openxmlformats.org/officeDocument/2006/relationships/slide" Target="slide15.xml"/><Relationship Id="rId23" Type="http://schemas.openxmlformats.org/officeDocument/2006/relationships/slide" Target="slide42.xml"/><Relationship Id="rId10" Type="http://schemas.openxmlformats.org/officeDocument/2006/relationships/slide" Target="slide13.xml"/><Relationship Id="rId19" Type="http://schemas.openxmlformats.org/officeDocument/2006/relationships/slide" Target="slide9.xml"/><Relationship Id="rId4" Type="http://schemas.openxmlformats.org/officeDocument/2006/relationships/slide" Target="slide3.xml"/><Relationship Id="rId9" Type="http://schemas.openxmlformats.org/officeDocument/2006/relationships/slide" Target="slide5.xml"/><Relationship Id="rId14" Type="http://schemas.openxmlformats.org/officeDocument/2006/relationships/slide" Target="slide7.xml"/><Relationship Id="rId22" Type="http://schemas.openxmlformats.org/officeDocument/2006/relationships/slide" Target="slide3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4.xml"/><Relationship Id="rId4" Type="http://schemas.openxmlformats.org/officeDocument/2006/relationships/slide" Target="slid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5.xml"/><Relationship Id="rId5" Type="http://schemas.openxmlformats.org/officeDocument/2006/relationships/slide" Target="slide2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6.xml"/><Relationship Id="rId4" Type="http://schemas.openxmlformats.org/officeDocument/2006/relationships/slide" Target="slid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7.xml"/><Relationship Id="rId5" Type="http://schemas.openxmlformats.org/officeDocument/2006/relationships/slide" Target="slide24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8.xml"/><Relationship Id="rId4" Type="http://schemas.openxmlformats.org/officeDocument/2006/relationships/slide" Target="slide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9.xml"/><Relationship Id="rId5" Type="http://schemas.openxmlformats.org/officeDocument/2006/relationships/slide" Target="slide26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0.xml"/><Relationship Id="rId4" Type="http://schemas.openxmlformats.org/officeDocument/2006/relationships/slide" Target="slide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1.xml"/><Relationship Id="rId5" Type="http://schemas.openxmlformats.org/officeDocument/2006/relationships/slide" Target="slide28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2.xml"/><Relationship Id="rId4" Type="http://schemas.openxmlformats.org/officeDocument/2006/relationships/slide" Target="slide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3.xml"/><Relationship Id="rId5" Type="http://schemas.openxmlformats.org/officeDocument/2006/relationships/slide" Target="slide30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Relationship Id="rId5" Type="http://schemas.openxmlformats.org/officeDocument/2006/relationships/image" Target="../media/image2.png"/><Relationship Id="rId4" Type="http://schemas.openxmlformats.org/officeDocument/2006/relationships/slide" Target="slide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4.xml"/><Relationship Id="rId4" Type="http://schemas.openxmlformats.org/officeDocument/2006/relationships/slide" Target="slide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5.xml"/><Relationship Id="rId5" Type="http://schemas.openxmlformats.org/officeDocument/2006/relationships/slide" Target="slide32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6.xml"/><Relationship Id="rId4" Type="http://schemas.openxmlformats.org/officeDocument/2006/relationships/slide" Target="slide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7.xml"/><Relationship Id="rId5" Type="http://schemas.openxmlformats.org/officeDocument/2006/relationships/slide" Target="slide34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8.xml"/><Relationship Id="rId4" Type="http://schemas.openxmlformats.org/officeDocument/2006/relationships/slide" Target="slide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9.xml"/><Relationship Id="rId5" Type="http://schemas.openxmlformats.org/officeDocument/2006/relationships/slide" Target="slide36.xml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0.xml"/><Relationship Id="rId4" Type="http://schemas.openxmlformats.org/officeDocument/2006/relationships/slide" Target="slide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1.xml"/><Relationship Id="rId5" Type="http://schemas.openxmlformats.org/officeDocument/2006/relationships/slide" Target="slide38.xml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2.xml"/><Relationship Id="rId4" Type="http://schemas.openxmlformats.org/officeDocument/2006/relationships/slide" Target="slide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3.xml"/><Relationship Id="rId5" Type="http://schemas.openxmlformats.org/officeDocument/2006/relationships/slide" Target="slide40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Relationship Id="rId4" Type="http://schemas.openxmlformats.org/officeDocument/2006/relationships/slide" Target="slid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4.xml"/><Relationship Id="rId4" Type="http://schemas.openxmlformats.org/officeDocument/2006/relationships/slide" Target="slide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5.xml"/><Relationship Id="rId5" Type="http://schemas.openxmlformats.org/officeDocument/2006/relationships/slide" Target="slide42.xml"/><Relationship Id="rId4" Type="http://schemas.openxmlformats.org/officeDocument/2006/relationships/image" Target="../media/image2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6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Relationship Id="rId5" Type="http://schemas.openxmlformats.org/officeDocument/2006/relationships/slide" Target="slide6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Relationship Id="rId5" Type="http://schemas.openxmlformats.org/officeDocument/2006/relationships/slide" Target="slide8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2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3.xml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89000"/>
              </a:schemeClr>
            </a:gs>
            <a:gs pos="22000">
              <a:schemeClr val="accent5">
                <a:lumMod val="89000"/>
              </a:schemeClr>
            </a:gs>
            <a:gs pos="62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96567" y="4854766"/>
            <a:ext cx="9144000" cy="1655762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Викторина «Помощь рядом»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480" y="1778159"/>
            <a:ext cx="5972175" cy="29718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9759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1576862"/>
            <a:ext cx="10759642" cy="2973550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49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Следует отличать телефон доверия от горячей линии, так как в работе последней не предоставляется психологической </a:t>
            </a:r>
            <a:r>
              <a:rPr lang="ru-RU" sz="4900" b="1" cap="none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помощи и поддержки</a:t>
            </a:r>
            <a:r>
              <a:rPr lang="ru-RU" sz="49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и основная задача заключается в сборе или предоставлении сведений.</a:t>
            </a:r>
            <a:br>
              <a:rPr lang="ru-RU" sz="49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ru-RU" sz="49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67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1</a:t>
            </a:r>
            <a:r>
              <a:rPr lang="en-US" sz="67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/ </a:t>
            </a:r>
            <a:r>
              <a:rPr lang="ru-RU" sz="67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800</a:t>
            </a:r>
            <a:br>
              <a:rPr lang="ru-RU" sz="67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ru-RU" sz="67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78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224118" y="559232"/>
            <a:ext cx="1196788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2</a:t>
            </a:r>
            <a:r>
              <a:rPr lang="en-US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US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en-US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200</a:t>
            </a:r>
          </a:p>
          <a:p>
            <a:pPr lvl="0" algn="ctr"/>
            <a:r>
              <a:rPr lang="ru-RU" sz="4400" b="1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Какой еще принцип действует в работе детского телефона доверия:</a:t>
            </a:r>
          </a:p>
          <a:p>
            <a:pPr lvl="0"/>
            <a:r>
              <a:rPr lang="ru-RU" sz="44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 АНОНИМНО (твое имя остается неизвестным)</a:t>
            </a:r>
            <a:br>
              <a:rPr lang="ru-RU" sz="44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44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*КРУГЛОСУТОЧНО (24</a:t>
            </a:r>
            <a:r>
              <a:rPr lang="en-US" sz="44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ru-RU" sz="44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7)</a:t>
            </a:r>
            <a:br>
              <a:rPr lang="ru-RU" sz="44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44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*КОНФИДЕНЦИАЛЬНО (информация не разглашается</a:t>
            </a:r>
            <a:r>
              <a:rPr lang="ru-RU" sz="24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br>
              <a:rPr lang="ru-RU" sz="24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ru-RU" sz="2400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ru-RU" sz="3500" b="1" dirty="0">
              <a:solidFill>
                <a:srgbClr val="FFC000">
                  <a:lumMod val="40000"/>
                  <a:lumOff val="60000"/>
                </a:srgb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ru-RU" sz="3500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1074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Autofit/>
          </a:bodyPr>
          <a:lstStyle/>
          <a:p>
            <a:pPr algn="ctr"/>
            <a:r>
              <a:rPr lang="ru-RU" sz="60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БЕСПЛАТНО</a:t>
            </a:r>
            <a:br>
              <a:rPr lang="en-US" sz="60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ru-RU" sz="60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2</a:t>
            </a:r>
            <a:r>
              <a:rPr lang="en-US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/ </a:t>
            </a:r>
            <a:r>
              <a:rPr lang="ru-RU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200</a:t>
            </a:r>
            <a:endParaRPr lang="ru-RU" sz="6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4894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340659" y="1330540"/>
            <a:ext cx="1095487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2</a:t>
            </a:r>
            <a:r>
              <a:rPr lang="en-US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US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en-US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400</a:t>
            </a:r>
          </a:p>
          <a:p>
            <a:pPr algn="ctr"/>
            <a:r>
              <a:rPr lang="ru-RU" sz="6000" b="1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Назовите четыре главные «ЗА» детский телефон доверия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0890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96386" y="1532964"/>
            <a:ext cx="10759642" cy="3018407"/>
          </a:xfrm>
        </p:spPr>
        <p:txBody>
          <a:bodyPr>
            <a:noAutofit/>
          </a:bodyPr>
          <a:lstStyle/>
          <a:p>
            <a:r>
              <a:rPr lang="ru-RU" sz="44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 Анонимность</a:t>
            </a:r>
            <a:br>
              <a:rPr lang="ru-RU" sz="44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44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Конфиденциальность</a:t>
            </a:r>
            <a:br>
              <a:rPr lang="ru-RU" sz="44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44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3. Толерантность</a:t>
            </a:r>
            <a:br>
              <a:rPr lang="ru-RU" sz="44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44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4. Управление разговором (абонент может в любой момент прервать разговор)</a:t>
            </a:r>
            <a:br>
              <a:rPr lang="en-US" sz="44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ru-RU" sz="44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44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                                                                                                                         </a:t>
            </a:r>
            <a:r>
              <a:rPr lang="ru-RU" sz="44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2</a:t>
            </a:r>
            <a:r>
              <a:rPr lang="en-US" sz="44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/ </a:t>
            </a:r>
            <a:r>
              <a:rPr lang="ru-RU" sz="44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400</a:t>
            </a:r>
            <a:endParaRPr lang="ru-RU" sz="44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7581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1614937" y="702121"/>
            <a:ext cx="9259251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500" b="1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ru-RU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2</a:t>
            </a:r>
            <a:r>
              <a:rPr lang="en-US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US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en-US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600</a:t>
            </a:r>
          </a:p>
          <a:p>
            <a:pPr algn="ctr"/>
            <a:r>
              <a:rPr lang="ru-RU" sz="60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Распространяется ли информация о звонке </a:t>
            </a:r>
            <a:r>
              <a:rPr lang="ru-RU" sz="6000" b="1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  <a:endParaRPr lang="ru-RU" sz="6000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ru-RU" sz="3500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5295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466166"/>
            <a:ext cx="10759642" cy="4661646"/>
          </a:xfrm>
        </p:spPr>
        <p:txBody>
          <a:bodyPr>
            <a:normAutofit/>
          </a:bodyPr>
          <a:lstStyle/>
          <a:p>
            <a:pPr algn="ctr"/>
            <a:br>
              <a:rPr lang="ru-RU" sz="1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44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Нет.</a:t>
            </a:r>
            <a:br>
              <a:rPr lang="ru-RU" sz="44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44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Действует принцип конфиденциальности – абонент Телефона Доверия может быть уверен в том, что любая информация, рассказанная клиентом о себе или его близких, не предастся огласке и не будет передана третьим лицам</a:t>
            </a:r>
            <a:br>
              <a:rPr lang="ru-RU" sz="44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44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44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2</a:t>
            </a:r>
            <a:r>
              <a:rPr lang="en-US" sz="44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/ </a:t>
            </a:r>
            <a:r>
              <a:rPr lang="ru-RU" sz="44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600</a:t>
            </a:r>
            <a:endParaRPr lang="ru-RU" sz="44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28340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1120588" y="864376"/>
            <a:ext cx="10210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2</a:t>
            </a:r>
            <a:r>
              <a:rPr lang="en-US" sz="4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US" sz="4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en-US" sz="4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4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800</a:t>
            </a:r>
          </a:p>
          <a:p>
            <a:pPr algn="ctr"/>
            <a:endParaRPr lang="ru-RU" sz="4400" b="1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ru-RU" sz="4400" b="1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Необходимо ли называть свое имя при обращении ? </a:t>
            </a:r>
          </a:p>
          <a:p>
            <a:pPr algn="ctr"/>
            <a:r>
              <a:rPr lang="ru-RU" sz="4400" b="1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Какой принцип деятельности службы гарантирует неразглашение информации?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6371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403412"/>
            <a:ext cx="10759642" cy="4993341"/>
          </a:xfrm>
        </p:spPr>
        <p:txBody>
          <a:bodyPr>
            <a:normAutofit/>
          </a:bodyPr>
          <a:lstStyle/>
          <a:p>
            <a:pPr algn="ctr"/>
            <a:br>
              <a:rPr lang="ru-RU" sz="1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44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Принцип анонимности – клиент, обратившийся за психологической помощью на Телефон Доверия, не обязан называть своего имени, места жительства и другой информации, не имеющей, по его мнению, отношения к делу. </a:t>
            </a:r>
            <a:r>
              <a:rPr lang="ru-RU" sz="44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2</a:t>
            </a:r>
            <a:r>
              <a:rPr lang="en-US" sz="44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/ </a:t>
            </a:r>
            <a:r>
              <a:rPr lang="ru-RU" sz="44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800</a:t>
            </a:r>
            <a:endParaRPr lang="ru-RU" sz="44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9241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663388" y="1007810"/>
            <a:ext cx="1077557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3</a:t>
            </a:r>
            <a:r>
              <a:rPr lang="en-US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US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en-US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200</a:t>
            </a:r>
          </a:p>
          <a:p>
            <a:pPr algn="ctr"/>
            <a:r>
              <a:rPr lang="ru-RU" sz="60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Назовите дату празднования Всемирного детского телефона доверия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6799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2D5190"/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457814"/>
              </p:ext>
            </p:extLst>
          </p:nvPr>
        </p:nvGraphicFramePr>
        <p:xfrm>
          <a:off x="298939" y="184637"/>
          <a:ext cx="11676185" cy="6631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5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5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5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5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352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54913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История</a:t>
                      </a: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/>
                        <a:t>Философия</a:t>
                      </a:r>
                    </a:p>
                    <a:p>
                      <a:pPr algn="ctr"/>
                      <a:endParaRPr lang="ru-RU" sz="2400" b="1" dirty="0"/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/>
                        <a:t>Экономика</a:t>
                      </a:r>
                    </a:p>
                    <a:p>
                      <a:pPr algn="ctr"/>
                      <a:endParaRPr lang="ru-RU" sz="2400" b="1" dirty="0"/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/>
                        <a:t>Психология</a:t>
                      </a:r>
                    </a:p>
                    <a:p>
                      <a:pPr algn="ctr"/>
                      <a:endParaRPr lang="ru-RU" sz="2400" b="1" dirty="0"/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/>
                        <a:t>Иностранный язык</a:t>
                      </a:r>
                    </a:p>
                    <a:p>
                      <a:pPr algn="ctr"/>
                      <a:endParaRPr lang="ru-RU" sz="2400" b="1" dirty="0"/>
                    </a:p>
                  </a:txBody>
                  <a:tcPr>
                    <a:solidFill>
                      <a:srgbClr val="0F3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1381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4" action="ppaction://hlinksldjump"/>
                        </a:rPr>
                        <a:t>200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5" action="ppaction://hlinksldjump"/>
                        </a:rPr>
                        <a:t>200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  <a:p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6" action="ppaction://hlinksldjump"/>
                        </a:rPr>
                        <a:t>200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  <a:p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7" action="ppaction://hlinksldjump"/>
                        </a:rPr>
                        <a:t>200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  <a:p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8" action="ppaction://hlinksldjump"/>
                        </a:rPr>
                        <a:t>200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  <a:p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4913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9" action="ppaction://hlinksldjump"/>
                        </a:rPr>
                        <a:t>400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10" action="ppaction://hlinksldjump"/>
                        </a:rPr>
                        <a:t>400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11" action="ppaction://hlinksldjump"/>
                        </a:rPr>
                        <a:t>400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12" action="ppaction://hlinksldjump"/>
                        </a:rPr>
                        <a:t>400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13" action="ppaction://hlinksldjump"/>
                        </a:rPr>
                        <a:t>400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4913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14" action="ppaction://hlinksldjump"/>
                        </a:rPr>
                        <a:t>600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15" action="ppaction://hlinksldjump"/>
                        </a:rPr>
                        <a:t>600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16" action="ppaction://hlinksldjump"/>
                        </a:rPr>
                        <a:t>600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17" action="ppaction://hlinksldjump"/>
                        </a:rPr>
                        <a:t>600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18" action="ppaction://hlinksldjump"/>
                        </a:rPr>
                        <a:t>600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4913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19" action="ppaction://hlinksldjump"/>
                        </a:rPr>
                        <a:t>800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20" action="ppaction://hlinksldjump"/>
                        </a:rPr>
                        <a:t>800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21" action="ppaction://hlinksldjump"/>
                        </a:rPr>
                        <a:t>800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22" action="ppaction://hlinksldjump"/>
                        </a:rPr>
                        <a:t>800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23" action="ppaction://hlinksldjump"/>
                        </a:rPr>
                        <a:t>800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81591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391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2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62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ru-RU" sz="2500" b="0" cap="none" spc="0" dirty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Аргументы и факты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u="none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4" action="ppaction://hlinksldjump"/>
                        </a:rPr>
                        <a:t>200</a:t>
                      </a:r>
                      <a:endParaRPr lang="ru-RU" sz="3500" u="non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9" action="ppaction://hlinksldjump"/>
                        </a:rPr>
                        <a:t>400</a:t>
                      </a:r>
                      <a:endParaRPr lang="ru-RU" sz="35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4" action="ppaction://hlinksldjump"/>
                        </a:rPr>
                        <a:t>600</a:t>
                      </a:r>
                      <a:endParaRPr lang="ru-RU" sz="35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9" action="ppaction://hlinksldjump"/>
                        </a:rPr>
                        <a:t>800</a:t>
                      </a:r>
                      <a:endParaRPr lang="ru-RU" sz="35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ru-RU" sz="2500" b="0" cap="none" spc="0" dirty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Принципы 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5" action="ppaction://hlinksldjump"/>
                        </a:rPr>
                        <a:t>200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0" action="ppaction://hlinksldjump"/>
                        </a:rPr>
                        <a:t>400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5" action="ppaction://hlinksldjump"/>
                        </a:rPr>
                        <a:t>600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20" action="ppaction://hlinksldjump"/>
                        </a:rPr>
                        <a:t>800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ru-RU" sz="2500" b="0" cap="none" spc="0" dirty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Даты</a:t>
                      </a:r>
                      <a:r>
                        <a:rPr lang="ru-RU" sz="2500" b="0" cap="none" spc="0" baseline="0" dirty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и события</a:t>
                      </a:r>
                      <a:endParaRPr lang="ru-RU" sz="2500" b="0" cap="none" spc="0" dirty="0">
                        <a:ln w="0"/>
                        <a:solidFill>
                          <a:schemeClr val="bg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6" action="ppaction://hlinksldjump"/>
                        </a:rPr>
                        <a:t>200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1" action="ppaction://hlinksldjump"/>
                        </a:rPr>
                        <a:t>400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6" action="ppaction://hlinksldjump"/>
                        </a:rPr>
                        <a:t>600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21" action="ppaction://hlinksldjump"/>
                        </a:rPr>
                        <a:t>800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ru-RU" sz="2500" b="0" cap="none" spc="0" dirty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Кто, если не они!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7" action="ppaction://hlinksldjump"/>
                        </a:rPr>
                        <a:t>200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2" action="ppaction://hlinksldjump"/>
                        </a:rPr>
                        <a:t>400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7" action="ppaction://hlinksldjump"/>
                        </a:rPr>
                        <a:t>600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22" action="ppaction://hlinksldjump"/>
                        </a:rPr>
                        <a:t>800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ru-RU" sz="2500" b="0" cap="none" spc="0" dirty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Актуально о главном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8" action="ppaction://hlinksldjump"/>
                        </a:rPr>
                        <a:t>200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3" action="ppaction://hlinksldjump"/>
                        </a:rPr>
                        <a:t>400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8" action="ppaction://hlinksldjump"/>
                        </a:rPr>
                        <a:t>600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24" action="ppaction://hlinksldjump"/>
                        </a:rPr>
                        <a:t>800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326491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Autofit/>
          </a:bodyPr>
          <a:lstStyle/>
          <a:p>
            <a:pPr algn="ctr"/>
            <a:r>
              <a:rPr lang="ru-RU" sz="44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17 мая — Международный день Детского телефона доверия</a:t>
            </a:r>
            <a:br>
              <a:rPr lang="en-US" sz="44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ru-RU" sz="44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3</a:t>
            </a:r>
            <a:r>
              <a:rPr lang="en-US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/ </a:t>
            </a:r>
            <a:r>
              <a:rPr lang="ru-RU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200</a:t>
            </a:r>
            <a:endParaRPr lang="ru-RU" sz="6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1000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304800" y="460963"/>
            <a:ext cx="1122381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3</a:t>
            </a:r>
            <a:r>
              <a:rPr lang="en-US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US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en-US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400</a:t>
            </a:r>
          </a:p>
          <a:p>
            <a:pPr algn="ctr"/>
            <a:endParaRPr lang="ru-RU" sz="6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ru-RU" sz="60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 этом году Россия присоединилась к празднованию Международного дня детского телефона доверия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1093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Autofit/>
          </a:bodyPr>
          <a:lstStyle/>
          <a:p>
            <a:pPr algn="ctr"/>
            <a:r>
              <a:rPr lang="ru-RU" sz="60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2009 год</a:t>
            </a:r>
            <a:br>
              <a:rPr lang="en-US" sz="60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ru-RU" sz="60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3</a:t>
            </a:r>
            <a:r>
              <a:rPr lang="en-US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/ </a:t>
            </a:r>
            <a:r>
              <a:rPr lang="ru-RU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400</a:t>
            </a:r>
            <a:endParaRPr lang="ru-RU" sz="6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918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484094" y="765947"/>
            <a:ext cx="1096383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3</a:t>
            </a:r>
            <a:r>
              <a:rPr lang="en-US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US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en-US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600</a:t>
            </a:r>
          </a:p>
          <a:p>
            <a:pPr algn="ctr"/>
            <a:endParaRPr lang="ru-RU" sz="6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ru-RU" sz="60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Какова история создания телефона доверия?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030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 1958 году в Великобритании священник Чад Вара разместил в газете номер своего телефона и приглашение позвонить и поговорить, если человеку трудно. Звонков было так много, что священнику невозможно было оказать помощь всем нуждающимся. У него появилось много сторонников и единомышленников из числа неравнодушных людей. Так зародилось движение «Самаритяне» (</a:t>
            </a:r>
            <a:r>
              <a:rPr lang="ru-RU" sz="3100" b="1" cap="none" dirty="0" err="1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</a:t>
            </a:r>
            <a:r>
              <a:rPr lang="ru-RU" sz="31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100" b="1" cap="none" dirty="0" err="1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Samaritans</a:t>
            </a:r>
            <a:r>
              <a:rPr lang="ru-RU" sz="31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). Его философия построена на уважении и терпимости в отношениях между людьми. Психологическую поддержку по телефону стали называть «дружеское участие».  Идея Чада Вары оказалась настолько плодотворной, что в ближайшие семь лет службы телефонной помощи возникли в большинстве европейских столиц или крупных городов.</a:t>
            </a:r>
            <a:br>
              <a:rPr lang="en-US" sz="31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ru-RU" sz="27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67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3</a:t>
            </a:r>
            <a:r>
              <a:rPr lang="en-US" sz="67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/ </a:t>
            </a:r>
            <a:r>
              <a:rPr lang="ru-RU" sz="67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600</a:t>
            </a:r>
            <a:endParaRPr lang="ru-RU" sz="67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7614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394447" y="695059"/>
            <a:ext cx="1091004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3</a:t>
            </a:r>
            <a:r>
              <a:rPr lang="en-US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US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en-US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800</a:t>
            </a:r>
          </a:p>
          <a:p>
            <a:pPr algn="ctr"/>
            <a:r>
              <a:rPr lang="ru-RU" sz="60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 этом году мы узнали единый номер детского телефона доверия</a:t>
            </a:r>
          </a:p>
          <a:p>
            <a:pPr algn="ctr"/>
            <a:r>
              <a:rPr lang="ru-RU" sz="60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8-800-2000-122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437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Autofit/>
          </a:bodyPr>
          <a:lstStyle/>
          <a:p>
            <a:pPr algn="ctr"/>
            <a:r>
              <a:rPr lang="ru-RU" sz="60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2010 г.</a:t>
            </a:r>
            <a:br>
              <a:rPr lang="en-US" sz="60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ru-RU" sz="60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3</a:t>
            </a:r>
            <a:r>
              <a:rPr lang="en-US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/ </a:t>
            </a:r>
            <a:r>
              <a:rPr lang="ru-RU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800</a:t>
            </a:r>
            <a:endParaRPr lang="ru-RU" sz="6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4477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1050160" y="1859458"/>
            <a:ext cx="902616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4</a:t>
            </a:r>
            <a:r>
              <a:rPr lang="en-US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US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en-US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200</a:t>
            </a:r>
          </a:p>
          <a:p>
            <a:pPr algn="ctr"/>
            <a:r>
              <a:rPr lang="ru-RU" sz="60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Кто работает </a:t>
            </a:r>
            <a:r>
              <a:rPr lang="ru-RU" sz="600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 службе</a:t>
            </a:r>
          </a:p>
          <a:p>
            <a:pPr algn="ctr"/>
            <a:r>
              <a:rPr lang="ru-RU" sz="600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Детского </a:t>
            </a:r>
            <a:r>
              <a:rPr lang="ru-RU" sz="60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телефона доверия?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4541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Autofit/>
          </a:bodyPr>
          <a:lstStyle/>
          <a:p>
            <a:pPr algn="ctr"/>
            <a:r>
              <a:rPr lang="ru-RU" sz="60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Психологи</a:t>
            </a:r>
            <a:br>
              <a:rPr lang="ru-RU" sz="60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4</a:t>
            </a:r>
            <a:r>
              <a:rPr lang="en-US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/ </a:t>
            </a:r>
            <a:r>
              <a:rPr lang="ru-RU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200</a:t>
            </a:r>
            <a:endParaRPr lang="ru-RU" sz="6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8555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7" name="Прямоугольник 2"/>
          <p:cNvSpPr/>
          <p:nvPr/>
        </p:nvSpPr>
        <p:spPr>
          <a:xfrm>
            <a:off x="385484" y="608732"/>
            <a:ext cx="1163618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4</a:t>
            </a:r>
            <a:r>
              <a:rPr lang="en-US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US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en-US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400</a:t>
            </a:r>
          </a:p>
          <a:p>
            <a:pPr algn="ctr"/>
            <a:endParaRPr lang="ru-RU" sz="6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ru-RU" sz="60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Какими качествами должен обладать специалист детского телефона доверия?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7995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46589" y="1653270"/>
            <a:ext cx="1094480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</a:t>
            </a:r>
            <a:r>
              <a:rPr lang="ru-RU" sz="6000" b="0" cap="none" spc="0" dirty="0">
                <a:ln w="0"/>
                <a:solidFill>
                  <a:schemeClr val="bg1">
                    <a:lumMod val="9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тегория 1</a:t>
            </a:r>
            <a:r>
              <a:rPr lang="en-US" sz="6000" b="1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US" sz="6000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en-US" sz="6000" b="1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6000" b="1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200</a:t>
            </a:r>
          </a:p>
          <a:p>
            <a:pPr algn="ctr"/>
            <a:r>
              <a:rPr lang="ru-RU" sz="6000" b="1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Какой режим работы детского телефона доверия?</a:t>
            </a:r>
            <a:endParaRPr lang="ru-RU" sz="6000" dirty="0">
              <a:solidFill>
                <a:srgbClr val="FFC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ru-RU" sz="6000" b="1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ru-RU" sz="6000" b="1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8" name="Picture 7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4" name="Rectangle 3">
            <a:hlinkClick r:id="rId4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771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Autofit/>
          </a:bodyPr>
          <a:lstStyle/>
          <a:p>
            <a:pPr algn="ctr"/>
            <a:r>
              <a:rPr lang="ru-RU" sz="60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Стрессоустойчивость, толерантность, </a:t>
            </a:r>
            <a:r>
              <a:rPr lang="ru-RU" sz="6000" b="1" cap="none" dirty="0" err="1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эмпатийность</a:t>
            </a:r>
            <a:r>
              <a:rPr lang="ru-RU" sz="60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умение слушать, коммуникабельность</a:t>
            </a:r>
            <a:br>
              <a:rPr lang="ru-RU" sz="60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4</a:t>
            </a:r>
            <a:r>
              <a:rPr lang="en-US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/ </a:t>
            </a:r>
            <a:r>
              <a:rPr lang="ru-RU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400</a:t>
            </a:r>
            <a:endParaRPr lang="ru-RU" sz="6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5330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1425388" y="855411"/>
            <a:ext cx="971769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4</a:t>
            </a:r>
            <a:r>
              <a:rPr lang="en-US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US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en-US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600</a:t>
            </a:r>
          </a:p>
          <a:p>
            <a:pPr algn="ctr"/>
            <a:r>
              <a:rPr lang="ru-RU" sz="60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Необходимо ли обучение для работы в службе </a:t>
            </a:r>
          </a:p>
          <a:p>
            <a:pPr algn="ctr"/>
            <a:r>
              <a:rPr lang="ru-RU" sz="60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детского телефона доверия?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518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715704" y="1836838"/>
            <a:ext cx="10759642" cy="1513263"/>
          </a:xfrm>
        </p:spPr>
        <p:txBody>
          <a:bodyPr>
            <a:noAutofit/>
          </a:bodyPr>
          <a:lstStyle/>
          <a:p>
            <a:pPr algn="ctr"/>
            <a:br>
              <a:rPr lang="ru-RU" sz="6000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6000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Да</a:t>
            </a:r>
            <a:br>
              <a:rPr lang="ru-RU" sz="6000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ru-RU" sz="6000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4</a:t>
            </a:r>
            <a:r>
              <a:rPr lang="en-US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/ </a:t>
            </a:r>
            <a:r>
              <a:rPr lang="ru-RU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600</a:t>
            </a:r>
            <a:endParaRPr lang="ru-RU" sz="6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7661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1274278" y="1724987"/>
            <a:ext cx="933096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4</a:t>
            </a:r>
            <a:r>
              <a:rPr lang="en-US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/  </a:t>
            </a:r>
            <a:r>
              <a:rPr lang="ru-RU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800</a:t>
            </a:r>
          </a:p>
          <a:p>
            <a:pPr algn="ctr"/>
            <a:r>
              <a:rPr lang="ru-RU" sz="60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Что такое </a:t>
            </a:r>
            <a:r>
              <a:rPr lang="ru-RU" sz="6000" dirty="0" err="1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эмпатия</a:t>
            </a:r>
            <a:r>
              <a:rPr lang="ru-RU" sz="60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6987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Autofit/>
          </a:bodyPr>
          <a:lstStyle/>
          <a:p>
            <a:pPr algn="ctr"/>
            <a:r>
              <a:rPr lang="ru-RU" sz="6000" b="1" cap="none" dirty="0" err="1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Эмпатия</a:t>
            </a:r>
            <a:r>
              <a:rPr lang="ru-RU" sz="60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- это умение распознавать эмоции и чувства другого человека, понимать его внутреннее состояние.</a:t>
            </a:r>
            <a:br>
              <a:rPr lang="ru-RU" sz="60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4</a:t>
            </a:r>
            <a:r>
              <a:rPr lang="en-US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/ </a:t>
            </a:r>
            <a:r>
              <a:rPr lang="ru-RU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800</a:t>
            </a:r>
            <a:endParaRPr lang="ru-RU" sz="6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890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852745" y="864376"/>
            <a:ext cx="112496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5</a:t>
            </a:r>
            <a:r>
              <a:rPr lang="en-US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US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en-US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200</a:t>
            </a:r>
          </a:p>
          <a:p>
            <a:pPr algn="ctr"/>
            <a:r>
              <a:rPr lang="ru-RU" sz="60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Можно ли позвонить ночью </a:t>
            </a:r>
          </a:p>
          <a:p>
            <a:pPr algn="ctr"/>
            <a:r>
              <a:rPr lang="ru-RU" sz="60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 телефону 8-800-2000-122?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8932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161365" y="2060956"/>
            <a:ext cx="12236823" cy="1513263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6700" b="1" cap="none" dirty="0">
                <a:solidFill>
                  <a:srgbClr val="FFC000"/>
                </a:solidFill>
                <a:latin typeface="Arial Black" panose="020B0A040201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Да</a:t>
            </a:r>
            <a:br>
              <a:rPr lang="ru-RU" sz="67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67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</a:t>
            </a:r>
            <a:r>
              <a:rPr lang="ru-RU" sz="67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5</a:t>
            </a:r>
            <a:r>
              <a:rPr lang="en-US" sz="67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/ </a:t>
            </a:r>
            <a:r>
              <a:rPr lang="ru-RU" sz="67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200</a:t>
            </a:r>
            <a:endParaRPr lang="ru-RU" sz="67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3731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142520" y="1205035"/>
            <a:ext cx="1158862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5</a:t>
            </a:r>
            <a:r>
              <a:rPr lang="en-US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US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en-US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400</a:t>
            </a:r>
          </a:p>
          <a:p>
            <a:pPr algn="ctr"/>
            <a:endParaRPr lang="ru-RU" sz="6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ru-RU" sz="60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Что дает обращение на детский телефон доверия?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0683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Autofit/>
          </a:bodyPr>
          <a:lstStyle/>
          <a:p>
            <a:pPr algn="ctr"/>
            <a:r>
              <a:rPr lang="ru-RU" sz="44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Телефон доверия дает возможность человеку, переживающему какие-либо трудности, получить поддержку, быть понятым и принятым, разобраться в сложной ситуации в более спокойной обстановке и решиться на конкретные шаги.</a:t>
            </a:r>
            <a:br>
              <a:rPr lang="en-US" sz="44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ru-RU" sz="44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5</a:t>
            </a:r>
            <a:r>
              <a:rPr lang="en-US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/ </a:t>
            </a:r>
            <a:r>
              <a:rPr lang="ru-RU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400</a:t>
            </a:r>
            <a:endParaRPr lang="ru-RU" sz="6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3821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8606" y="5867376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1082169" y="458057"/>
            <a:ext cx="10571582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5</a:t>
            </a:r>
            <a:r>
              <a:rPr lang="en-US" sz="4400" b="1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US" sz="4400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en-US" sz="4400" b="1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4400" dirty="0">
                <a:solidFill>
                  <a:schemeClr val="bg1">
                    <a:lumMod val="9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600</a:t>
            </a:r>
          </a:p>
          <a:p>
            <a:pPr algn="ctr"/>
            <a:r>
              <a:rPr lang="ru-RU" sz="44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Кто может узнать, что именно ты звонил?</a:t>
            </a:r>
          </a:p>
          <a:p>
            <a:pPr algn="ctr"/>
            <a:endParaRPr lang="ru-RU" sz="4400" dirty="0">
              <a:solidFill>
                <a:srgbClr val="FFC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ru-RU" sz="44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*НИКТО</a:t>
            </a:r>
          </a:p>
          <a:p>
            <a:r>
              <a:rPr lang="ru-RU" sz="44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*РОДИТЕЛИ</a:t>
            </a:r>
          </a:p>
          <a:p>
            <a:r>
              <a:rPr lang="ru-RU" sz="44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*АДМИНСТРАЦИЯ ШКОЛЫ</a:t>
            </a:r>
          </a:p>
          <a:p>
            <a:r>
              <a:rPr lang="ru-RU" sz="44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 ВСЕ ЖЕЛАЮЩИЕ</a:t>
            </a:r>
          </a:p>
          <a:p>
            <a:pPr algn="ctr"/>
            <a:endParaRPr lang="ru-RU" sz="3500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142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Autofit/>
          </a:bodyPr>
          <a:lstStyle/>
          <a:p>
            <a:pPr algn="ctr"/>
            <a:r>
              <a:rPr lang="ru-RU" sz="60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Круглосуточно</a:t>
            </a:r>
            <a:br>
              <a:rPr lang="en-US" sz="60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ru-RU" sz="60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60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1</a:t>
            </a:r>
            <a:r>
              <a:rPr lang="en-US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/ </a:t>
            </a:r>
            <a:r>
              <a:rPr lang="ru-RU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200</a:t>
            </a:r>
            <a:endParaRPr lang="ru-RU" sz="6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9721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Autofit/>
          </a:bodyPr>
          <a:lstStyle/>
          <a:p>
            <a:pPr algn="ctr"/>
            <a:r>
              <a:rPr lang="ru-RU" sz="60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Никто</a:t>
            </a:r>
            <a:br>
              <a:rPr lang="en-US" sz="60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ru-RU" sz="60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5</a:t>
            </a:r>
            <a:r>
              <a:rPr lang="en-US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/ </a:t>
            </a:r>
            <a:r>
              <a:rPr lang="ru-RU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600</a:t>
            </a:r>
            <a:endParaRPr lang="ru-RU" sz="6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3788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334969" y="242047"/>
            <a:ext cx="11462584" cy="6540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5</a:t>
            </a:r>
            <a:r>
              <a:rPr lang="en-US" sz="4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US" sz="4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en-US" sz="4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4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800</a:t>
            </a:r>
          </a:p>
          <a:p>
            <a:pPr algn="ctr"/>
            <a:r>
              <a:rPr lang="ru-RU" sz="28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Когда стоит обращаться </a:t>
            </a:r>
          </a:p>
          <a:p>
            <a:pPr algn="ctr"/>
            <a:r>
              <a:rPr lang="ru-RU" sz="28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 телефону 8-800-2000-122?</a:t>
            </a:r>
          </a:p>
          <a:p>
            <a:pPr algn="ctr"/>
            <a:r>
              <a:rPr lang="ru-RU" sz="28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Варианты ответа:</a:t>
            </a:r>
          </a:p>
          <a:p>
            <a:r>
              <a:rPr lang="ru-RU" sz="28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Если тебя не понимают окружающие</a:t>
            </a:r>
          </a:p>
          <a:p>
            <a:r>
              <a:rPr lang="ru-RU" sz="28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Ты влюблен и не с кем об этом поговорить</a:t>
            </a:r>
          </a:p>
          <a:p>
            <a:r>
              <a:rPr lang="ru-RU" sz="28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 тебя бывают различные страхи</a:t>
            </a:r>
          </a:p>
          <a:p>
            <a:r>
              <a:rPr lang="ru-RU" sz="28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Тебе пишут посторонние люди в социальных сетях</a:t>
            </a:r>
          </a:p>
          <a:p>
            <a:r>
              <a:rPr lang="ru-RU" sz="28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Тебя оскорбляют в социальных сетях</a:t>
            </a:r>
          </a:p>
          <a:p>
            <a:r>
              <a:rPr lang="ru-RU" sz="28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 тебя есть друг, которому плохо</a:t>
            </a:r>
          </a:p>
          <a:p>
            <a:r>
              <a:rPr lang="ru-RU" sz="28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Ты боишься сдачи ОГЭ, ЕГЭ</a:t>
            </a:r>
          </a:p>
          <a:p>
            <a:r>
              <a:rPr lang="ru-RU" sz="28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Ты задаёшь себе вопросы о смысле жизни</a:t>
            </a:r>
          </a:p>
          <a:p>
            <a:r>
              <a:rPr lang="ru-RU" sz="32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Все ответы верны</a:t>
            </a:r>
          </a:p>
          <a:p>
            <a:pPr algn="ctr"/>
            <a:endParaRPr lang="ru-RU" sz="3500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2967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1281953"/>
            <a:ext cx="10508108" cy="3872753"/>
          </a:xfrm>
        </p:spPr>
        <p:txBody>
          <a:bodyPr>
            <a:normAutofit/>
          </a:bodyPr>
          <a:lstStyle/>
          <a:p>
            <a:pPr algn="ctr"/>
            <a:r>
              <a:rPr lang="ru-RU" sz="60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Все ответы верны</a:t>
            </a:r>
            <a:br>
              <a:rPr lang="ru-RU" sz="6000" b="1" cap="none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ru-RU" sz="60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5</a:t>
            </a:r>
            <a:r>
              <a:rPr lang="en-US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/ </a:t>
            </a:r>
            <a:r>
              <a:rPr lang="ru-RU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</a:t>
            </a:r>
            <a:r>
              <a:rPr lang="ru-RU" sz="60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800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1905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4760" y="642688"/>
            <a:ext cx="10759642" cy="4578927"/>
          </a:xfrm>
        </p:spPr>
        <p:txBody>
          <a:bodyPr>
            <a:normAutofit/>
          </a:bodyPr>
          <a:lstStyle/>
          <a:p>
            <a:pPr algn="ctr"/>
            <a:r>
              <a:rPr lang="ru-RU" sz="6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</a:t>
            </a:r>
            <a:r>
              <a:rPr lang="ru-RU" sz="6000" cap="none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атегория </a:t>
            </a:r>
            <a:r>
              <a:rPr lang="ru-RU" sz="60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en-US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US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en-US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400</a:t>
            </a:r>
            <a:br>
              <a:rPr lang="ru-RU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ru-RU" sz="60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60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br>
              <a:rPr lang="ru-RU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9"/>
            <a:ext cx="2352552" cy="806590"/>
          </a:xfrm>
          <a:prstGeom prst="rect">
            <a:avLst/>
          </a:prstGeom>
        </p:spPr>
      </p:pic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5199230" y="5690466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2457619" y="2612493"/>
            <a:ext cx="727800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500" b="1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6000" b="1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Кто имеет право позвонить?</a:t>
            </a:r>
            <a:endParaRPr lang="ru-RU" sz="6000" dirty="0">
              <a:solidFill>
                <a:srgbClr val="FFC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179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 action="ppaction://hlinksldjump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b="1" dirty="0">
                <a:solidFill>
                  <a:srgbClr val="FFC000"/>
                </a:solidFill>
              </a:rPr>
              <a:t>Телефон доверия открыт для каждого человека. </a:t>
            </a:r>
            <a:br>
              <a:rPr lang="ru-RU" sz="4900" b="1" dirty="0">
                <a:solidFill>
                  <a:srgbClr val="FFC000"/>
                </a:solidFill>
              </a:rPr>
            </a:br>
            <a:r>
              <a:rPr lang="ru-RU" sz="4900" b="1" dirty="0">
                <a:solidFill>
                  <a:srgbClr val="FFC000"/>
                </a:solidFill>
              </a:rPr>
              <a:t>Не важен возраст, национальность, вероисповедание, состояние здоровья звонящего.</a:t>
            </a:r>
            <a:br>
              <a:rPr lang="ru-RU" sz="4900" b="1" dirty="0">
                <a:solidFill>
                  <a:srgbClr val="FFC000"/>
                </a:solidFill>
              </a:rPr>
            </a:br>
            <a:br>
              <a:rPr lang="en-US" sz="3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ru-RU" sz="1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6700" cap="none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1</a:t>
            </a:r>
            <a:r>
              <a:rPr lang="en-US" sz="67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ru-RU" sz="67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400</a:t>
            </a:r>
            <a:endParaRPr lang="ru-RU" sz="67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152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615454" y="1467552"/>
            <a:ext cx="1112208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6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</a:t>
            </a:r>
            <a:r>
              <a:rPr lang="ru-RU" sz="60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тегория 1</a:t>
            </a:r>
            <a:r>
              <a:rPr lang="en-US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US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en-US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600</a:t>
            </a:r>
          </a:p>
          <a:p>
            <a:pPr algn="ctr"/>
            <a:r>
              <a:rPr lang="ru-RU" sz="6000" b="1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Зачем создан телефон доверия для детей?</a:t>
            </a:r>
          </a:p>
          <a:p>
            <a:pPr algn="ctr"/>
            <a:r>
              <a:rPr lang="ru-RU" sz="60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6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ru-RU" sz="6000" b="1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9855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0" y="205273"/>
            <a:ext cx="11475346" cy="5402425"/>
          </a:xfrm>
        </p:spPr>
        <p:txBody>
          <a:bodyPr>
            <a:normAutofit/>
          </a:bodyPr>
          <a:lstStyle/>
          <a:p>
            <a:pPr algn="ctr"/>
            <a:br>
              <a:rPr lang="ru-RU" sz="2400" cap="none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4400" dirty="0">
                <a:solidFill>
                  <a:srgbClr val="FFC000"/>
                </a:solidFill>
              </a:rPr>
              <a:t>Детский телефон доверия создан, </a:t>
            </a:r>
            <a:r>
              <a:rPr lang="ru-RU" sz="4400" b="1" dirty="0">
                <a:solidFill>
                  <a:srgbClr val="FFC000"/>
                </a:solidFill>
              </a:rPr>
              <a:t>чтобы ребенок в трудных для него ситуациях мог обратиться за помощью, обсудить свои проблемы, посоветоваться</a:t>
            </a:r>
            <a:r>
              <a:rPr lang="ru-RU" sz="4400" dirty="0">
                <a:solidFill>
                  <a:srgbClr val="FFC000"/>
                </a:solidFill>
              </a:rPr>
              <a:t>. </a:t>
            </a:r>
            <a:br>
              <a:rPr lang="ru-RU" sz="4400" dirty="0"/>
            </a:br>
            <a:r>
              <a:rPr lang="ru-RU" sz="6000" cap="none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1</a:t>
            </a:r>
            <a:r>
              <a:rPr lang="en-US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ru-RU" sz="6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600</a:t>
            </a:r>
            <a:br>
              <a:rPr lang="ru-RU" sz="24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ru-RU" sz="24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24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ru-RU" sz="24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303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206189" y="1653269"/>
            <a:ext cx="11734800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1</a:t>
            </a:r>
            <a:r>
              <a:rPr lang="en-US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US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en-US" sz="6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800</a:t>
            </a:r>
          </a:p>
          <a:p>
            <a:pPr algn="ctr"/>
            <a:r>
              <a:rPr lang="ru-RU" sz="6000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Чем отличается детский телефон доверия от горячей линии?</a:t>
            </a:r>
          </a:p>
          <a:p>
            <a:endParaRPr lang="ru-RU" sz="3500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5743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ISPRING_PLAYERS_CUSTOMIZATION" val="UEsDBBQAAgAIAAlvgUipAcR2+wIAALAIAAAUAAAAdW5pdmVyc2FsL3BsYXllci54bWytVU1v2zAMPadA/4Ohe6WkH2sb2C26AsUO61Ag67ZboNqKrcW2PEmum/76UZK/53QrsEMCm+J7pMhH2r9+yVLvmUnFRR6gBZ4jj+WhiHgeB+jx693RBbq+Ojzwi5TumPR4FKAy5wZAU+RFTIWSFxrAD1QnAeoZMDAjr5BcSK53wH0G3G2k41N0eDADl1wFKNG6WBJSVRXmChB5rERaGhKFQ5GRQjLFcs0kcWkgr8Eu9d/R8MtETvSuYKqHLPT7A9ckLceL4gOS6gQLGZPj+XxBftx/XoUJy+gRz5WmeciQB5Wc2VI+0XB7L6IyZcrYZr5LcsW0NklY28zXS764yD0lwwA5h3XGlKIxUzjNY0QclkyA/U1KVVLzqAGt4VVbXvNav7V5XzdutnOkcy7Kp5SrBI76kM46CfTJMKqf2etaBT02CrozTMiT7FfJJYvs67dWjPMFcgFbxdk8sapCOICnOxpqIXe3AAMV1R3EbdOwaxq2oJYDt9FXHQVqbrthVJeSNaWa+c88YuILlZIaWVxpWTKfjIw1lgzBPnFXrpvUNcRPdJae/UNvjN+oNT/VW52xgP/RmE9A1NaE5xF7uePgo1kGNdUMim1sWBcpNjG7nFT5lPV0PTC5HOumwEU8TWXMYAwjqinp7GQflEmqwCUs5QjbO9gLTnicpPDTkwzj0700GZXbSYbewV5wKsLtBLQ1t2Uk4zqOxNQqyCcT68QPS6VFxl+tPAd7Ri+tDt8auebopuDtwfn8j1EcxGgGc4MmVpd56u2r5vDBzKlWnc+6cJaBWmEemC4L59XMQlmMfCK2oWWqb/s5NfuwBx3lPDUd01zfQe+iWvFX5lU8Ml+6xYmpScKMZgL04eKkxwD9hO0yCG9N+yJuRN7UAWNi39y/rWiz5evWua7v67APNXzmrHIYN1MfQR2xFGUejXqIi+4jolLYaTeSUS9lG7jR4hhEKooAncJDfefLs8vuyueLywZr83pwgV0u71jpdcKdgkit6/Yifr0b4PE3UEsBAgAAFAACAAgACW+BSKkBxHb7AgAAsAgAABQAAAAAAAAAAQAAAAAAAAAAAHVuaXZlcnNhbC9wbGF5ZXIueG1sUEsFBgAAAAABAAEAQgAAAC0DAAAAAA=="/>
  <p:tag name="ISPRING_PRESENTATION_TITLE" val="СВОЯ ИГРА"/>
  <p:tag name="ARTICULATE_SLIDE_COUNT" val="42"/>
  <p:tag name="ARTICULATE_PROJECT_OPEN" val="0"/>
  <p:tag name="ISPRING_UUID" val="{057A1C99-AAD4-4B36-81AC-138FA0944F7E}"/>
  <p:tag name="ISPRING_RESOURCE_FOLDER" val="C:\Users\olga.kokoulina\Documents\СВОЯ ИГРА - Copy\"/>
  <p:tag name="ISPRING_PRESENTATION_PATH" val="C:\Users\olga.kokoulina\Documents\СВОЯ ИГРА - Copy.pptx"/>
  <p:tag name="ISPRING_PROJECT_FOLDER_UPDATED" val="1"/>
  <p:tag name="ISPRING_SCREEN_RECS_UPDATED" val="C:\Users\olga.kokoulina\Documents\СВОЯ ИГРА - Copy"/>
  <p:tag name="ISPRING_RESOURCE_PATHS_HASH_PRESENTER" val="30a29568428e1fbe1e9622116143a56fc151e3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Тема Offic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EE599"/>
      </a:hlink>
      <a:folHlink>
        <a:srgbClr val="2D519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4241</TotalTime>
  <Words>1161</Words>
  <Application>Microsoft Office PowerPoint</Application>
  <PresentationFormat>Широкоэкранный</PresentationFormat>
  <Paragraphs>242</Paragraphs>
  <Slides>42</Slides>
  <Notes>42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8" baseType="lpstr">
      <vt:lpstr>Arial</vt:lpstr>
      <vt:lpstr>Arial Black</vt:lpstr>
      <vt:lpstr>Calibri</vt:lpstr>
      <vt:lpstr>Calibri Light</vt:lpstr>
      <vt:lpstr>Open Sans</vt:lpstr>
      <vt:lpstr>Тема Office</vt:lpstr>
      <vt:lpstr>Презентация PowerPoint</vt:lpstr>
      <vt:lpstr>Презентация PowerPoint</vt:lpstr>
      <vt:lpstr>Презентация PowerPoint</vt:lpstr>
      <vt:lpstr>Круглосуточно  Категория 1 / Вопрос за 200</vt:lpstr>
      <vt:lpstr>Категория 1  /  вопрос за 400    </vt:lpstr>
      <vt:lpstr>Телефон доверия открыт для каждого человека.  Не важен возраст, национальность, вероисповедание, состояние здоровья звонящего.   категория 1/ Вопрос за 400</vt:lpstr>
      <vt:lpstr>Презентация PowerPoint</vt:lpstr>
      <vt:lpstr> Детский телефон доверия создан, чтобы ребенок в трудных для него ситуациях мог обратиться за помощью, обсудить свои проблемы, посоветоваться.  категория 1/ Вопрос за 600   </vt:lpstr>
      <vt:lpstr>Презентация PowerPoint</vt:lpstr>
      <vt:lpstr> Следует отличать телефон доверия от горячей линии, так как в работе последней не предоставляется психологической помощи и поддержки, и основная задача заключается в сборе или предоставлении сведений.  Категория 1 / Вопрос за 800 </vt:lpstr>
      <vt:lpstr>Презентация PowerPoint</vt:lpstr>
      <vt:lpstr>БЕСПЛАТНО  Категория 2 / Вопрос за 200</vt:lpstr>
      <vt:lpstr>Презентация PowerPoint</vt:lpstr>
      <vt:lpstr>1. Анонимность 2. Конфиденциальность 3. Толерантность 4. Управление разговором (абонент может в любой момент прервать разговор)                                                                                                                                       Категория 2 / Вопрос за 400</vt:lpstr>
      <vt:lpstr>Презентация PowerPoint</vt:lpstr>
      <vt:lpstr> Нет. Действует принцип конфиденциальности – абонент Телефона Доверия может быть уверен в том, что любая информация, рассказанная клиентом о себе или его близких, не предастся огласке и не будет передана третьим лицам  Категория 2 / Вопрос за 600</vt:lpstr>
      <vt:lpstr>Презентация PowerPoint</vt:lpstr>
      <vt:lpstr> Принцип анонимности – клиент, обратившийся за психологической помощью на Телефон Доверия, не обязан называть своего имени, места жительства и другой информации, не имеющей, по его мнению, отношения к делу. Категория 2 / Вопрос за 800</vt:lpstr>
      <vt:lpstr>Презентация PowerPoint</vt:lpstr>
      <vt:lpstr>17 мая — Международный день Детского телефона доверия  Категория 3 / Вопрос за 200</vt:lpstr>
      <vt:lpstr>Презентация PowerPoint</vt:lpstr>
      <vt:lpstr>2009 год  Категория 3 / Вопрос за 400</vt:lpstr>
      <vt:lpstr>Презентация PowerPoint</vt:lpstr>
      <vt:lpstr>В 1958 году в Великобритании священник Чад Вара разместил в газете номер своего телефона и приглашение позвонить и поговорить, если человеку трудно. Звонков было так много, что священнику невозможно было оказать помощь всем нуждающимся. У него появилось много сторонников и единомышленников из числа неравнодушных людей. Так зародилось движение «Самаритяне» (The Samaritans). Его философия построена на уважении и терпимости в отношениях между людьми. Психологическую поддержку по телефону стали называть «дружеское участие».  Идея Чада Вары оказалась настолько плодотворной, что в ближайшие семь лет службы телефонной помощи возникли в большинстве европейских столиц или крупных городов.  Категория 3 / Вопрос за 600</vt:lpstr>
      <vt:lpstr>Презентация PowerPoint</vt:lpstr>
      <vt:lpstr>2010 г.  Категория 3 / Вопрос за 800</vt:lpstr>
      <vt:lpstr>Презентация PowerPoint</vt:lpstr>
      <vt:lpstr>Психологи Категория 4 / Вопрос за 200</vt:lpstr>
      <vt:lpstr>Презентация PowerPoint</vt:lpstr>
      <vt:lpstr>Стрессоустойчивость, толерантность, эмпатийность, умение слушать, коммуникабельность Категория 4 / Вопрос за 400</vt:lpstr>
      <vt:lpstr>Презентация PowerPoint</vt:lpstr>
      <vt:lpstr> Да  Категория 4 / Вопрос за 600</vt:lpstr>
      <vt:lpstr>Презентация PowerPoint</vt:lpstr>
      <vt:lpstr>Эмпатия - это умение распознавать эмоции и чувства другого человека, понимать его внутреннее состояние. Категория 4 / Вопрос за 800</vt:lpstr>
      <vt:lpstr>Презентация PowerPoint</vt:lpstr>
      <vt:lpstr> Да      Категория 5 / Вопрос за 200</vt:lpstr>
      <vt:lpstr>Презентация PowerPoint</vt:lpstr>
      <vt:lpstr>Телефон доверия дает возможность человеку, переживающему какие-либо трудности, получить поддержку, быть понятым и принятым, разобраться в сложной ситуации в более спокойной обстановке и решиться на конкретные шаги.  Категория 5 / Вопрос за 400</vt:lpstr>
      <vt:lpstr>Презентация PowerPoint</vt:lpstr>
      <vt:lpstr>Никто  Категория 5 / Вопрос за 600</vt:lpstr>
      <vt:lpstr>Презентация PowerPoint</vt:lpstr>
      <vt:lpstr>Все ответы верны  Категория 5 / Вопрос за 800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СВОЯ ИГРА</dc:title>
  <dc:creator>Olga Kokoulina</dc:creator>
  <cp:lastModifiedBy>User</cp:lastModifiedBy>
  <cp:revision>119</cp:revision>
  <dcterms:created xsi:type="dcterms:W3CDTF">2017-04-04T07:27:35Z</dcterms:created>
  <dcterms:modified xsi:type="dcterms:W3CDTF">2023-05-02T06:39:31Z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F2CB6D5A-1B8B-4A8E-ADC4-3A0669CDCAD4</vt:lpwstr>
  </property>
  <property fmtid="{D5CDD505-2E9C-101B-9397-08002B2CF9AE}" pid="3" name="ArticulatePath">
    <vt:lpwstr>Презентация2</vt:lpwstr>
  </property>
</Properties>
</file>